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Now Bold" panose="020B0604020202020204" charset="0"/>
      <p:regular r:id="rId26"/>
      <p:bold r:id="rId27"/>
    </p:embeddedFont>
    <p:embeddedFont>
      <p:font typeface="Arim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Now" panose="020B0604020202020204" charset="0"/>
      <p:regular r:id="rId40"/>
      <p:bold r:id="rId41"/>
    </p:embeddedFont>
    <p:embeddedFont>
      <p:font typeface="Anonymous Pro" panose="020B0604020202020204" charset="0"/>
      <p:regular r:id="rId42"/>
      <p:bold r:id="rId43"/>
      <p:italic r:id="rId44"/>
      <p:boldItalic r:id="rId45"/>
    </p:embeddedFont>
    <p:embeddedFont>
      <p:font typeface="Lato Heavy" panose="020B060402020202020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721" autoAdjust="0"/>
    <p:restoredTop sz="91788" autoAdjust="0"/>
  </p:normalViewPr>
  <p:slideViewPr>
    <p:cSldViewPr>
      <p:cViewPr>
        <p:scale>
          <a:sx n="33" d="100"/>
          <a:sy n="33" d="100"/>
        </p:scale>
        <p:origin x="24" y="4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17057" y="-369732"/>
            <a:ext cx="10853887" cy="10853887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8100000">
            <a:off x="10115515" y="3115255"/>
            <a:ext cx="12255711" cy="8315612"/>
            <a:chOff x="0" y="0"/>
            <a:chExt cx="16340948" cy="11087483"/>
          </a:xfrm>
        </p:grpSpPr>
        <p:sp>
          <p:nvSpPr>
            <p:cNvPr id="5" name="TextBox 5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411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8824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8823"/>
                </a:srgbClr>
              </a:solidFill>
            </p:spPr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15965626" y="7859590"/>
            <a:ext cx="5266205" cy="542907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75094" y="8015478"/>
            <a:ext cx="5595057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0" i="0" spc="288">
                <a:solidFill>
                  <a:srgbClr val="FBF1EF"/>
                </a:solidFill>
                <a:latin typeface="Anonymous Pro"/>
              </a:rPr>
              <a:t>THE EXTENSION OF YOUR SYSTEM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4149914" y="3580802"/>
            <a:ext cx="55950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196">
                <a:solidFill>
                  <a:srgbClr val="FBF1EF"/>
                </a:solidFill>
                <a:latin typeface="Anonymous Pro"/>
              </a:rPr>
              <a:t>Presented by your future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3391323" y="-2845521"/>
            <a:ext cx="5266205" cy="542907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33383" y="1028700"/>
            <a:ext cx="8234231" cy="8069547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 rot="2239380">
            <a:off x="-3172667" y="-381565"/>
            <a:ext cx="11911634" cy="8082153"/>
            <a:chOff x="0" y="0"/>
            <a:chExt cx="15882179" cy="10776204"/>
          </a:xfrm>
        </p:grpSpPr>
        <p:sp>
          <p:nvSpPr>
            <p:cNvPr id="28" name="TextBox 28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1372"/>
                </a:srgbClr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4588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</p:spPr>
          </p:sp>
        </p:grpSp>
      </p:grpSp>
      <p:grpSp>
        <p:nvGrpSpPr>
          <p:cNvPr id="45" name="Group 45"/>
          <p:cNvGrpSpPr/>
          <p:nvPr/>
        </p:nvGrpSpPr>
        <p:grpSpPr>
          <a:xfrm rot="-9148047">
            <a:off x="9070984" y="3390438"/>
            <a:ext cx="12255711" cy="8315612"/>
            <a:chOff x="0" y="0"/>
            <a:chExt cx="16340948" cy="11087483"/>
          </a:xfrm>
        </p:grpSpPr>
        <p:sp>
          <p:nvSpPr>
            <p:cNvPr id="46" name="TextBox 46"/>
            <p:cNvSpPr txBox="1"/>
            <p:nvPr/>
          </p:nvSpPr>
          <p:spPr>
            <a:xfrm>
              <a:off x="392618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582284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771950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961616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3151282" y="10704301"/>
              <a:ext cx="3189666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</a:pPr>
              <a:endParaRPr/>
            </a:p>
          </p:txBody>
        </p:sp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9019"/>
                </a:srgbClr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0" y="-47625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2598412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5244449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890486"/>
              <a:ext cx="392618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7006" y="10536523"/>
              <a:ext cx="235612" cy="38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33"/>
                </a:lnSpc>
              </a:pPr>
              <a:r>
                <a:rPr lang="en-US" sz="1666">
                  <a:solidFill>
                    <a:srgbClr val="000000">
                      <a:alpha val="36863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58" name="Group 58"/>
            <p:cNvGrpSpPr>
              <a:grpSpLocks noChangeAspect="1"/>
            </p:cNvGrpSpPr>
            <p:nvPr/>
          </p:nvGrpSpPr>
          <p:grpSpPr>
            <a:xfrm>
              <a:off x="392618" y="167778"/>
              <a:ext cx="15948330" cy="10584148"/>
              <a:chOff x="0" y="0"/>
              <a:chExt cx="15500583" cy="10287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36862"/>
                </a:srgbClr>
              </a:solidFill>
            </p:spPr>
          </p:sp>
        </p:grpSp>
      </p:grpSp>
      <p:grpSp>
        <p:nvGrpSpPr>
          <p:cNvPr id="63" name="Group 63"/>
          <p:cNvGrpSpPr/>
          <p:nvPr/>
        </p:nvGrpSpPr>
        <p:grpSpPr>
          <a:xfrm rot="1977641">
            <a:off x="-4927117" y="-1822886"/>
            <a:ext cx="11911634" cy="8082153"/>
            <a:chOff x="0" y="0"/>
            <a:chExt cx="15882179" cy="10776204"/>
          </a:xfrm>
        </p:grpSpPr>
        <p:sp>
          <p:nvSpPr>
            <p:cNvPr id="64" name="TextBox 64"/>
            <p:cNvSpPr txBox="1"/>
            <p:nvPr/>
          </p:nvSpPr>
          <p:spPr>
            <a:xfrm>
              <a:off x="38159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48171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6581829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9681945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2782062" y="10402443"/>
              <a:ext cx="310011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endParaRPr/>
            </a:p>
          </p:txBody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-6350"/>
                <a:ext cx="15500584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15500584" h="10299700">
                    <a:moveTo>
                      <a:pt x="0" y="0"/>
                    </a:moveTo>
                    <a:lnTo>
                      <a:pt x="15500584" y="0"/>
                    </a:lnTo>
                    <a:lnTo>
                      <a:pt x="15500584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5500584" y="2571750"/>
                    </a:lnTo>
                    <a:lnTo>
                      <a:pt x="15500584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5500584" y="5143500"/>
                    </a:lnTo>
                    <a:lnTo>
                      <a:pt x="15500584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5500584" y="7715250"/>
                    </a:lnTo>
                    <a:lnTo>
                      <a:pt x="15500584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5500584" y="10287000"/>
                    </a:lnTo>
                    <a:lnTo>
                      <a:pt x="15500584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14117"/>
                </a:srgbClr>
              </a:solid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40 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25241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30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509587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20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766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10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52598" y="102393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56862"/>
                    </a:srgbClr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76" name="Group 76"/>
            <p:cNvGrpSpPr>
              <a:grpSpLocks noChangeAspect="1"/>
            </p:cNvGrpSpPr>
            <p:nvPr/>
          </p:nvGrpSpPr>
          <p:grpSpPr>
            <a:xfrm>
              <a:off x="381595" y="163068"/>
              <a:ext cx="15500583" cy="10287000"/>
              <a:chOff x="0" y="0"/>
              <a:chExt cx="15500583" cy="10287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1486558" y="3576612"/>
                <a:ext cx="3179373" cy="2144455"/>
              </a:xfrm>
              <a:custGeom>
                <a:avLst/>
                <a:gdLst/>
                <a:ahLst/>
                <a:cxnLst/>
                <a:rect l="l" t="t" r="r" b="b"/>
                <a:pathLst>
                  <a:path w="3179373" h="2144455">
                    <a:moveTo>
                      <a:pt x="127000" y="2081238"/>
                    </a:moveTo>
                    <a:cubicBezTo>
                      <a:pt x="126844" y="2046279"/>
                      <a:pt x="98460" y="2018021"/>
                      <a:pt x="63500" y="2018021"/>
                    </a:cubicBezTo>
                    <a:cubicBezTo>
                      <a:pt x="28541" y="2018021"/>
                      <a:pt x="157" y="2046279"/>
                      <a:pt x="0" y="2081238"/>
                    </a:cubicBezTo>
                    <a:cubicBezTo>
                      <a:pt x="157" y="2116197"/>
                      <a:pt x="28541" y="2144455"/>
                      <a:pt x="63500" y="2144455"/>
                    </a:cubicBezTo>
                    <a:cubicBezTo>
                      <a:pt x="98460" y="2144455"/>
                      <a:pt x="126844" y="2116197"/>
                      <a:pt x="127000" y="2081238"/>
                    </a:cubicBezTo>
                    <a:close/>
                    <a:moveTo>
                      <a:pt x="47744" y="2057400"/>
                    </a:moveTo>
                    <a:lnTo>
                      <a:pt x="79256" y="2105076"/>
                    </a:lnTo>
                    <a:lnTo>
                      <a:pt x="3179373" y="47676"/>
                    </a:lnTo>
                    <a:lnTo>
                      <a:pt x="3147861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4586675" y="3537233"/>
                <a:ext cx="3170491" cy="862478"/>
              </a:xfrm>
              <a:custGeom>
                <a:avLst/>
                <a:gdLst/>
                <a:ahLst/>
                <a:cxnLst/>
                <a:rect l="l" t="t" r="r" b="b"/>
                <a:pathLst>
                  <a:path w="3170491" h="86247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374" y="35481"/>
                    </a:moveTo>
                    <a:lnTo>
                      <a:pt x="56626" y="90953"/>
                    </a:lnTo>
                    <a:lnTo>
                      <a:pt x="3156742" y="862478"/>
                    </a:lnTo>
                    <a:lnTo>
                      <a:pt x="3170491" y="807006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7686792" y="1265583"/>
                <a:ext cx="3183734" cy="3169609"/>
              </a:xfrm>
              <a:custGeom>
                <a:avLst/>
                <a:gdLst/>
                <a:ahLst/>
                <a:cxnLst/>
                <a:rect l="l" t="t" r="r" b="b"/>
                <a:pathLst>
                  <a:path w="3183734" h="3169609">
                    <a:moveTo>
                      <a:pt x="127000" y="3106392"/>
                    </a:moveTo>
                    <a:cubicBezTo>
                      <a:pt x="126843" y="3071433"/>
                      <a:pt x="98460" y="3043175"/>
                      <a:pt x="63500" y="3043175"/>
                    </a:cubicBezTo>
                    <a:cubicBezTo>
                      <a:pt x="28540" y="3043175"/>
                      <a:pt x="157" y="3071433"/>
                      <a:pt x="0" y="3106392"/>
                    </a:cubicBezTo>
                    <a:cubicBezTo>
                      <a:pt x="157" y="3141351"/>
                      <a:pt x="28540" y="3169609"/>
                      <a:pt x="63500" y="3169609"/>
                    </a:cubicBezTo>
                    <a:cubicBezTo>
                      <a:pt x="98460" y="3169609"/>
                      <a:pt x="126843" y="3141351"/>
                      <a:pt x="127000" y="3106392"/>
                    </a:cubicBezTo>
                    <a:close/>
                    <a:moveTo>
                      <a:pt x="43381" y="3086099"/>
                    </a:moveTo>
                    <a:lnTo>
                      <a:pt x="83618" y="3126685"/>
                    </a:lnTo>
                    <a:lnTo>
                      <a:pt x="3183734" y="40584"/>
                    </a:lnTo>
                    <a:lnTo>
                      <a:pt x="3143498" y="0"/>
                    </a:ln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10786908" y="965483"/>
                <a:ext cx="3227117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3227117" h="383608">
                    <a:moveTo>
                      <a:pt x="127000" y="320392"/>
                    </a:moveTo>
                    <a:cubicBezTo>
                      <a:pt x="126844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4" y="355351"/>
                      <a:pt x="127000" y="320392"/>
                    </a:cubicBezTo>
                    <a:close/>
                    <a:moveTo>
                      <a:pt x="61148" y="291914"/>
                    </a:moveTo>
                    <a:lnTo>
                      <a:pt x="65854" y="348870"/>
                    </a:lnTo>
                    <a:lnTo>
                      <a:pt x="3165971" y="91695"/>
                    </a:lnTo>
                    <a:lnTo>
                      <a:pt x="3161264" y="34739"/>
                    </a:lnTo>
                    <a:close/>
                    <a:moveTo>
                      <a:pt x="3227117" y="63217"/>
                    </a:moveTo>
                    <a:cubicBezTo>
                      <a:pt x="3226961" y="28258"/>
                      <a:pt x="3198576" y="0"/>
                      <a:pt x="3163617" y="0"/>
                    </a:cubicBezTo>
                    <a:cubicBezTo>
                      <a:pt x="3128658" y="0"/>
                      <a:pt x="3100274" y="28258"/>
                      <a:pt x="3100117" y="63217"/>
                    </a:cubicBezTo>
                    <a:cubicBezTo>
                      <a:pt x="3100274" y="98176"/>
                      <a:pt x="3128658" y="126434"/>
                      <a:pt x="3163617" y="126434"/>
                    </a:cubicBezTo>
                    <a:cubicBezTo>
                      <a:pt x="3198576" y="126434"/>
                      <a:pt x="3226961" y="98176"/>
                      <a:pt x="3227117" y="63217"/>
                    </a:cubicBezTo>
                    <a:close/>
                  </a:path>
                </a:pathLst>
              </a:custGeom>
              <a:solidFill>
                <a:srgbClr val="FFFFFF">
                  <a:alpha val="56862"/>
                </a:srgbClr>
              </a:solidFill>
            </p:spPr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553693" y="1019192"/>
            <a:ext cx="8229600" cy="822960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176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593222"/>
            <a:ext cx="6167140" cy="61671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12720" y="2015336"/>
            <a:ext cx="1614637" cy="16146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61808" y="4187774"/>
            <a:ext cx="1463726" cy="14637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874992" y="6185121"/>
            <a:ext cx="1652365" cy="16523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958719" y="2727405"/>
            <a:ext cx="428589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Dores e necessidades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58719" y="4581542"/>
            <a:ext cx="579501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Informações e comportamento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8719" y="6637151"/>
            <a:ext cx="270132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FBF1EF"/>
                </a:solidFill>
                <a:latin typeface="Anonymous Pro"/>
              </a:rPr>
              <a:t>Público Alvo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9266" y="8402331"/>
            <a:ext cx="2216258" cy="2863175"/>
            <a:chOff x="0" y="0"/>
            <a:chExt cx="4842510" cy="6256020"/>
          </a:xfrm>
        </p:grpSpPr>
        <p:sp>
          <p:nvSpPr>
            <p:cNvPr id="3" name="Freeform 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1469"/>
          <a:stretch>
            <a:fillRect/>
          </a:stretch>
        </p:blipFill>
        <p:spPr>
          <a:xfrm>
            <a:off x="4821132" y="1265894"/>
            <a:ext cx="13492019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4380686" y="9164970"/>
            <a:ext cx="15149032" cy="3305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4380686" y="935370"/>
            <a:ext cx="15149032" cy="33052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88345" y="2616482"/>
            <a:ext cx="4218099" cy="4197253"/>
            <a:chOff x="0" y="0"/>
            <a:chExt cx="1118050" cy="11125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8050" cy="1112525"/>
            </a:xfrm>
            <a:custGeom>
              <a:avLst/>
              <a:gdLst/>
              <a:ahLst/>
              <a:cxnLst/>
              <a:rect l="l" t="t" r="r" b="b"/>
              <a:pathLst>
                <a:path w="1118050" h="1112525">
                  <a:moveTo>
                    <a:pt x="0" y="0"/>
                  </a:moveTo>
                  <a:lnTo>
                    <a:pt x="0" y="1112525"/>
                  </a:lnTo>
                  <a:lnTo>
                    <a:pt x="1118050" y="1112525"/>
                  </a:lnTo>
                  <a:lnTo>
                    <a:pt x="1118050" y="0"/>
                  </a:lnTo>
                  <a:lnTo>
                    <a:pt x="0" y="0"/>
                  </a:lnTo>
                  <a:close/>
                  <a:moveTo>
                    <a:pt x="1057090" y="1051565"/>
                  </a:moveTo>
                  <a:lnTo>
                    <a:pt x="59690" y="1051565"/>
                  </a:lnTo>
                  <a:lnTo>
                    <a:pt x="59690" y="59690"/>
                  </a:lnTo>
                  <a:lnTo>
                    <a:pt x="1057090" y="59690"/>
                  </a:lnTo>
                  <a:lnTo>
                    <a:pt x="1057090" y="105156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26272" y="3255577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RELAÇÃO COM O CLIENTE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370" y="4905486"/>
            <a:ext cx="3528050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CONEXÃO COM O USUÁRIO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278276" y="468828"/>
            <a:ext cx="9288869" cy="9288869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8627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4141" y="3059852"/>
            <a:ext cx="5728241" cy="41672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330" r="2330"/>
          <a:stretch>
            <a:fillRect/>
          </a:stretch>
        </p:blipFill>
        <p:spPr>
          <a:xfrm>
            <a:off x="12361073" y="3059852"/>
            <a:ext cx="5540399" cy="43076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58722" y="3043766"/>
            <a:ext cx="5728241" cy="41672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74141" y="2908808"/>
            <a:ext cx="5903675" cy="4469384"/>
            <a:chOff x="0" y="0"/>
            <a:chExt cx="2183953" cy="1653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224355" y="2898095"/>
            <a:ext cx="5903675" cy="4469384"/>
            <a:chOff x="0" y="0"/>
            <a:chExt cx="2183953" cy="16533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178333" y="2887366"/>
            <a:ext cx="5917825" cy="4480096"/>
            <a:chOff x="0" y="0"/>
            <a:chExt cx="2183953" cy="16533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3953" cy="1653364"/>
            </a:xfrm>
            <a:custGeom>
              <a:avLst/>
              <a:gdLst/>
              <a:ahLst/>
              <a:cxnLst/>
              <a:rect l="l" t="t" r="r" b="b"/>
              <a:pathLst>
                <a:path w="2183953" h="1653364">
                  <a:moveTo>
                    <a:pt x="0" y="0"/>
                  </a:moveTo>
                  <a:lnTo>
                    <a:pt x="0" y="1653364"/>
                  </a:lnTo>
                  <a:lnTo>
                    <a:pt x="2183953" y="1653364"/>
                  </a:lnTo>
                  <a:lnTo>
                    <a:pt x="2183953" y="0"/>
                  </a:lnTo>
                  <a:lnTo>
                    <a:pt x="0" y="0"/>
                  </a:lnTo>
                  <a:close/>
                  <a:moveTo>
                    <a:pt x="2122993" y="1592404"/>
                  </a:moveTo>
                  <a:lnTo>
                    <a:pt x="59690" y="1592404"/>
                  </a:lnTo>
                  <a:lnTo>
                    <a:pt x="59690" y="59690"/>
                  </a:lnTo>
                  <a:lnTo>
                    <a:pt x="2122993" y="59690"/>
                  </a:lnTo>
                  <a:lnTo>
                    <a:pt x="2122993" y="1592404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030132" y="7647773"/>
            <a:ext cx="2216258" cy="3567430"/>
            <a:chOff x="0" y="0"/>
            <a:chExt cx="4842510" cy="7794812"/>
          </a:xfrm>
        </p:grpSpPr>
        <p:sp>
          <p:nvSpPr>
            <p:cNvPr id="14" name="Freeform 14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8035871" y="-402888"/>
            <a:ext cx="2216258" cy="2863175"/>
            <a:chOff x="0" y="0"/>
            <a:chExt cx="4842510" cy="6256020"/>
          </a:xfrm>
        </p:grpSpPr>
        <p:sp>
          <p:nvSpPr>
            <p:cNvPr id="16" name="Freeform 1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050504" y="7647773"/>
            <a:ext cx="2216258" cy="3567430"/>
            <a:chOff x="0" y="0"/>
            <a:chExt cx="4842510" cy="7794812"/>
          </a:xfrm>
        </p:grpSpPr>
        <p:sp>
          <p:nvSpPr>
            <p:cNvPr id="18" name="Freeform 18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3" name="Group 3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8" name="AutoShape 18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25344" y="4873201"/>
            <a:ext cx="2114550" cy="21145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04709" y="4873201"/>
            <a:ext cx="2114550" cy="21145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20064" y="4873201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76032" y="5115949"/>
            <a:ext cx="1521602" cy="152160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1818" y="5115949"/>
            <a:ext cx="1521602" cy="152160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445272" y="5115949"/>
            <a:ext cx="1521602" cy="152160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616538" y="5169675"/>
            <a:ext cx="1521602" cy="152160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97305" y="5169675"/>
            <a:ext cx="1526606" cy="152660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01234" y="2225782"/>
            <a:ext cx="5521502" cy="117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5"/>
              </a:lnSpc>
            </a:pPr>
            <a:r>
              <a:rPr lang="en-US" sz="3573" b="0" i="0" spc="285">
                <a:solidFill>
                  <a:srgbClr val="FBF1EF"/>
                </a:solidFill>
                <a:latin typeface="Anonymous Pro"/>
              </a:rPr>
              <a:t>PRODUCT BACKLOG/REQUISITOS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37770" y="196335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21162" y="2783135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15458" y="1066800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SOFTWARE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57657" y="8412480"/>
            <a:ext cx="3845675" cy="11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BANCO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59781" y="8434070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DIAGRAMAS UML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61238" y="500517"/>
            <a:ext cx="11618259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PRODUCT BACKLOG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9384" y="2737153"/>
            <a:ext cx="17029231" cy="44930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REQUISITOS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8984594">
            <a:off x="4137416" y="1339155"/>
            <a:ext cx="4521494" cy="718965"/>
            <a:chOff x="0" y="0"/>
            <a:chExt cx="3594100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40" name="Group 40"/>
          <p:cNvGrpSpPr/>
          <p:nvPr/>
        </p:nvGrpSpPr>
        <p:grpSpPr>
          <a:xfrm rot="-8916969">
            <a:off x="9269995" y="1373723"/>
            <a:ext cx="4521494" cy="718965"/>
            <a:chOff x="0" y="0"/>
            <a:chExt cx="3594100" cy="571500"/>
          </a:xfrm>
        </p:grpSpPr>
        <p:sp>
          <p:nvSpPr>
            <p:cNvPr id="41" name="Freeform 41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53578" y="248990"/>
            <a:ext cx="3141373" cy="2593914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 rot="8100000">
            <a:off x="8618122" y="3510860"/>
            <a:ext cx="4521494" cy="718965"/>
            <a:chOff x="0" y="0"/>
            <a:chExt cx="3594100" cy="571500"/>
          </a:xfrm>
        </p:grpSpPr>
        <p:sp>
          <p:nvSpPr>
            <p:cNvPr id="44" name="Freeform 44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45" name="Group 45"/>
          <p:cNvGrpSpPr/>
          <p:nvPr/>
        </p:nvGrpSpPr>
        <p:grpSpPr>
          <a:xfrm rot="2137357">
            <a:off x="4718266" y="3510860"/>
            <a:ext cx="4521494" cy="718965"/>
            <a:chOff x="0" y="0"/>
            <a:chExt cx="3594100" cy="571500"/>
          </a:xfrm>
        </p:grpSpPr>
        <p:sp>
          <p:nvSpPr>
            <p:cNvPr id="46" name="Freeform 46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53628" y="3034422"/>
            <a:ext cx="2741273" cy="2802531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 rot="-7156727">
            <a:off x="3058027" y="5147596"/>
            <a:ext cx="4521494" cy="718965"/>
            <a:chOff x="0" y="0"/>
            <a:chExt cx="3594100" cy="571500"/>
          </a:xfrm>
        </p:grpSpPr>
        <p:sp>
          <p:nvSpPr>
            <p:cNvPr id="49" name="Freeform 49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50" name="Group 50"/>
          <p:cNvGrpSpPr/>
          <p:nvPr/>
        </p:nvGrpSpPr>
        <p:grpSpPr>
          <a:xfrm rot="-8563611">
            <a:off x="9940405" y="8524802"/>
            <a:ext cx="2550543" cy="713101"/>
            <a:chOff x="0" y="0"/>
            <a:chExt cx="2044079" cy="571500"/>
          </a:xfrm>
        </p:grpSpPr>
        <p:sp>
          <p:nvSpPr>
            <p:cNvPr id="51" name="Freeform 51"/>
            <p:cNvSpPr/>
            <p:nvPr/>
          </p:nvSpPr>
          <p:spPr>
            <a:xfrm>
              <a:off x="0" y="255270"/>
              <a:ext cx="2044079" cy="69850"/>
            </a:xfrm>
            <a:custGeom>
              <a:avLst/>
              <a:gdLst/>
              <a:ahLst/>
              <a:cxnLst/>
              <a:rect l="l" t="t" r="r" b="b"/>
              <a:pathLst>
                <a:path w="2044079" h="69850">
                  <a:moveTo>
                    <a:pt x="175324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44079" y="69850"/>
                  </a:lnTo>
                  <a:lnTo>
                    <a:pt x="2044079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52" name="Group 52"/>
          <p:cNvGrpSpPr/>
          <p:nvPr/>
        </p:nvGrpSpPr>
        <p:grpSpPr>
          <a:xfrm rot="4944366">
            <a:off x="4357645" y="2947599"/>
            <a:ext cx="5782433" cy="5778707"/>
            <a:chOff x="0" y="0"/>
            <a:chExt cx="7709911" cy="7704943"/>
          </a:xfrm>
        </p:grpSpPr>
        <p:grpSp>
          <p:nvGrpSpPr>
            <p:cNvPr id="53" name="Group 53"/>
            <p:cNvGrpSpPr/>
            <p:nvPr/>
          </p:nvGrpSpPr>
          <p:grpSpPr>
            <a:xfrm rot="-2700000">
              <a:off x="2225206" y="1991066"/>
              <a:ext cx="6028658" cy="958621"/>
              <a:chOff x="0" y="0"/>
              <a:chExt cx="3594100" cy="5715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 rot="-2700000">
              <a:off x="-543953" y="4755256"/>
              <a:ext cx="6028658" cy="958621"/>
              <a:chOff x="0" y="0"/>
              <a:chExt cx="3594100" cy="5715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-3086100" y="-2097239"/>
            <a:ext cx="8229600" cy="8229600"/>
            <a:chOff x="0" y="0"/>
            <a:chExt cx="6355080" cy="635508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4474" y="2121942"/>
            <a:ext cx="4413689" cy="1441922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 rot="7096132">
            <a:off x="10470904" y="5672233"/>
            <a:ext cx="4521494" cy="718965"/>
            <a:chOff x="0" y="0"/>
            <a:chExt cx="3594100" cy="571500"/>
          </a:xfrm>
        </p:grpSpPr>
        <p:sp>
          <p:nvSpPr>
            <p:cNvPr id="61" name="Freeform 61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7291218" y="3433936"/>
            <a:ext cx="5782433" cy="5778707"/>
            <a:chOff x="0" y="0"/>
            <a:chExt cx="7709911" cy="7704943"/>
          </a:xfrm>
        </p:grpSpPr>
        <p:grpSp>
          <p:nvGrpSpPr>
            <p:cNvPr id="63" name="Group 63"/>
            <p:cNvGrpSpPr/>
            <p:nvPr/>
          </p:nvGrpSpPr>
          <p:grpSpPr>
            <a:xfrm rot="-2700000">
              <a:off x="2225206" y="1991066"/>
              <a:ext cx="6028658" cy="958621"/>
              <a:chOff x="0" y="0"/>
              <a:chExt cx="3594100" cy="5715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 rot="-2700000">
              <a:off x="-543953" y="4755256"/>
              <a:ext cx="6028658" cy="958621"/>
              <a:chOff x="0" y="0"/>
              <a:chExt cx="3594100" cy="5715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319337" y="1828536"/>
            <a:ext cx="4657214" cy="2411771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91319" y="7174708"/>
            <a:ext cx="3658297" cy="2762697"/>
          </a:xfrm>
          <a:prstGeom prst="rect">
            <a:avLst/>
          </a:prstGeom>
        </p:spPr>
      </p:pic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494951" y="6692119"/>
            <a:ext cx="5092238" cy="3421348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11215676" y="463338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CLASSE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6946" y="1441637"/>
            <a:ext cx="11571977" cy="8361037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215676" y="463338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SEQUENCIA</a:t>
            </a:r>
          </a:p>
        </p:txBody>
      </p:sp>
      <p:grpSp>
        <p:nvGrpSpPr>
          <p:cNvPr id="44" name="Group 44"/>
          <p:cNvGrpSpPr/>
          <p:nvPr/>
        </p:nvGrpSpPr>
        <p:grpSpPr>
          <a:xfrm rot="5400000">
            <a:off x="-587931" y="3073405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2972" y="1228521"/>
            <a:ext cx="8009461" cy="8557117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0909061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CASO DE USO</a:t>
            </a:r>
          </a:p>
        </p:txBody>
      </p:sp>
      <p:grpSp>
        <p:nvGrpSpPr>
          <p:cNvPr id="44" name="Group 44"/>
          <p:cNvGrpSpPr/>
          <p:nvPr/>
        </p:nvGrpSpPr>
        <p:grpSpPr>
          <a:xfrm rot="5400000">
            <a:off x="-613083" y="2730311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183" y="805063"/>
            <a:ext cx="17253635" cy="8676873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70753" y="8956040"/>
            <a:ext cx="6146494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BPMN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4586" y="716743"/>
            <a:ext cx="16230600" cy="8128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5878" y="4489450"/>
            <a:ext cx="5402588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4999" b="1" i="0" spc="49">
                <a:solidFill>
                  <a:srgbClr val="FBF1EF"/>
                </a:solidFill>
                <a:latin typeface="Anonymous Pro"/>
              </a:rPr>
              <a:t>WHO ARE WE?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750146" y="-3954980"/>
            <a:ext cx="9777929" cy="9777929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53362" y="5143500"/>
            <a:ext cx="4463748" cy="4463748"/>
            <a:chOff x="0" y="0"/>
            <a:chExt cx="2787650" cy="2787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566725" y="2676718"/>
            <a:ext cx="9859150" cy="4933565"/>
            <a:chOff x="0" y="0"/>
            <a:chExt cx="7348816" cy="36773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48816" cy="3677382"/>
            </a:xfrm>
            <a:custGeom>
              <a:avLst/>
              <a:gdLst/>
              <a:ahLst/>
              <a:cxnLst/>
              <a:rect l="l" t="t" r="r" b="b"/>
              <a:pathLst>
                <a:path w="7348816" h="3677382">
                  <a:moveTo>
                    <a:pt x="7224356" y="3677382"/>
                  </a:moveTo>
                  <a:lnTo>
                    <a:pt x="124460" y="3677382"/>
                  </a:lnTo>
                  <a:cubicBezTo>
                    <a:pt x="55880" y="3677382"/>
                    <a:pt x="0" y="3621502"/>
                    <a:pt x="0" y="35529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24356" y="0"/>
                  </a:lnTo>
                  <a:cubicBezTo>
                    <a:pt x="7292935" y="0"/>
                    <a:pt x="7348816" y="55880"/>
                    <a:pt x="7348816" y="124460"/>
                  </a:cubicBezTo>
                  <a:lnTo>
                    <a:pt x="7348816" y="3552922"/>
                  </a:lnTo>
                  <a:cubicBezTo>
                    <a:pt x="7348816" y="3621502"/>
                    <a:pt x="7292935" y="3677382"/>
                    <a:pt x="7224356" y="3677382"/>
                  </a:cubicBezTo>
                  <a:close/>
                </a:path>
              </a:pathLst>
            </a:custGeom>
            <a:solidFill>
              <a:srgbClr val="D9D9D9">
                <a:alpha val="4196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251826" y="8913182"/>
            <a:ext cx="2013010" cy="2013010"/>
            <a:chOff x="0" y="0"/>
            <a:chExt cx="2787650" cy="2787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694922" y="2195481"/>
            <a:ext cx="17888377" cy="5896038"/>
            <a:chOff x="0" y="0"/>
            <a:chExt cx="23851169" cy="786138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59000"/>
            </a:blip>
            <a:srcRect/>
            <a:stretch>
              <a:fillRect/>
            </a:stretch>
          </p:blipFill>
          <p:spPr>
            <a:xfrm>
              <a:off x="3075510" y="0"/>
              <a:ext cx="14038185" cy="786138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175379" y="668965"/>
              <a:ext cx="21640800" cy="43281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2210369" y="6827174"/>
              <a:ext cx="21640800" cy="43281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484590" y="1539987"/>
              <a:ext cx="11317238" cy="64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ALEX BUARQUE.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9539" y="2358591"/>
              <a:ext cx="12304474" cy="65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FFFFF"/>
                  </a:solidFill>
                  <a:latin typeface="Anonymous Pro"/>
                </a:rPr>
                <a:t>HENRIQUE ESTEVAM.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82939" y="3222846"/>
              <a:ext cx="1299577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ALFREDO TEODORO.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84590" y="4080506"/>
              <a:ext cx="12947540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JOÃO PEDRO SOARES.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35419" y="4924631"/>
              <a:ext cx="12948363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MARCO ANTONIO MORAIS ROVER.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778163"/>
              <a:ext cx="13310687" cy="6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3600" b="1" i="0" spc="36">
                  <a:solidFill>
                    <a:srgbClr val="FBF1EF"/>
                  </a:solidFill>
                  <a:latin typeface="Anonymous Pro"/>
                </a:rPr>
                <a:t>MARCELO AUGUSTO.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alphaModFix amt="54000"/>
          </a:blip>
          <a:srcRect/>
          <a:stretch>
            <a:fillRect/>
          </a:stretch>
        </p:blipFill>
        <p:spPr>
          <a:xfrm>
            <a:off x="733160" y="856994"/>
            <a:ext cx="82296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67144" y="0"/>
            <a:ext cx="9714240" cy="9714240"/>
            <a:chOff x="0" y="0"/>
            <a:chExt cx="2787650" cy="2787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C7D0D8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09114" y="5507079"/>
            <a:ext cx="8458729" cy="5487195"/>
            <a:chOff x="0" y="0"/>
            <a:chExt cx="11278306" cy="731626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10800000">
            <a:off x="10878869" y="-343695"/>
            <a:ext cx="8458729" cy="5487195"/>
            <a:chOff x="0" y="0"/>
            <a:chExt cx="11278306" cy="7316260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350" y="0"/>
                <a:ext cx="10299700" cy="6990124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699012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990124"/>
                    </a:lnTo>
                    <a:lnTo>
                      <a:pt x="0" y="6990124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6990124"/>
                    </a:lnTo>
                    <a:lnTo>
                      <a:pt x="2571750" y="6990124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6990124"/>
                    </a:lnTo>
                    <a:lnTo>
                      <a:pt x="5143500" y="6990124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6990124"/>
                    </a:lnTo>
                    <a:lnTo>
                      <a:pt x="7715250" y="6990124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6990124"/>
                    </a:lnTo>
                    <a:lnTo>
                      <a:pt x="10287000" y="6990124"/>
                    </a:lnTo>
                    <a:close/>
                  </a:path>
                </a:pathLst>
              </a:custGeom>
              <a:solidFill>
                <a:srgbClr val="222222">
                  <a:alpha val="4313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62441" y="6942499"/>
              <a:ext cx="15257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2579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10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6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20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0140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30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973153" y="6942499"/>
              <a:ext cx="305153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40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75696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381478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187260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993042"/>
              <a:ext cx="838729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>
                      <a:alpha val="17647"/>
                    </a:srgbClr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38729" y="0"/>
              <a:ext cx="10287000" cy="6990124"/>
              <a:chOff x="0" y="0"/>
              <a:chExt cx="10287000" cy="69901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5781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1572778">
                    <a:moveTo>
                      <a:pt x="0" y="0"/>
                    </a:moveTo>
                    <a:lnTo>
                      <a:pt x="2452278" y="0"/>
                    </a:lnTo>
                    <a:cubicBezTo>
                      <a:pt x="2521768" y="0"/>
                      <a:pt x="2578100" y="56333"/>
                      <a:pt x="2578100" y="125822"/>
                    </a:cubicBezTo>
                    <a:lnTo>
                      <a:pt x="2578100" y="1446956"/>
                    </a:lnTo>
                    <a:cubicBezTo>
                      <a:pt x="2578100" y="1516445"/>
                      <a:pt x="2521767" y="1572778"/>
                      <a:pt x="245227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805782"/>
                <a:ext cx="51498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572778">
                    <a:moveTo>
                      <a:pt x="0" y="0"/>
                    </a:moveTo>
                    <a:lnTo>
                      <a:pt x="5024028" y="0"/>
                    </a:lnTo>
                    <a:cubicBezTo>
                      <a:pt x="5093517" y="0"/>
                      <a:pt x="5149850" y="56333"/>
                      <a:pt x="5149850" y="125822"/>
                    </a:cubicBezTo>
                    <a:lnTo>
                      <a:pt x="5149850" y="1446956"/>
                    </a:lnTo>
                    <a:cubicBezTo>
                      <a:pt x="5149850" y="1516445"/>
                      <a:pt x="5093517" y="1572778"/>
                      <a:pt x="5024028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3611564"/>
                <a:ext cx="772160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7721600" h="1572778">
                    <a:moveTo>
                      <a:pt x="0" y="0"/>
                    </a:moveTo>
                    <a:lnTo>
                      <a:pt x="7595777" y="0"/>
                    </a:lnTo>
                    <a:cubicBezTo>
                      <a:pt x="7629148" y="0"/>
                      <a:pt x="7661151" y="13256"/>
                      <a:pt x="7684747" y="36852"/>
                    </a:cubicBezTo>
                    <a:cubicBezTo>
                      <a:pt x="7708343" y="60449"/>
                      <a:pt x="7721600" y="92452"/>
                      <a:pt x="7721600" y="125822"/>
                    </a:cubicBezTo>
                    <a:lnTo>
                      <a:pt x="7721600" y="1446956"/>
                    </a:lnTo>
                    <a:cubicBezTo>
                      <a:pt x="7721600" y="1480326"/>
                      <a:pt x="7708343" y="1512329"/>
                      <a:pt x="7684747" y="1535925"/>
                    </a:cubicBezTo>
                    <a:cubicBezTo>
                      <a:pt x="7661151" y="1559522"/>
                      <a:pt x="7629148" y="1572778"/>
                      <a:pt x="759577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5417346"/>
                <a:ext cx="10293350" cy="157277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572778">
                    <a:moveTo>
                      <a:pt x="0" y="0"/>
                    </a:moveTo>
                    <a:lnTo>
                      <a:pt x="10167527" y="0"/>
                    </a:lnTo>
                    <a:cubicBezTo>
                      <a:pt x="10200898" y="0"/>
                      <a:pt x="10232901" y="13256"/>
                      <a:pt x="10256497" y="36852"/>
                    </a:cubicBezTo>
                    <a:cubicBezTo>
                      <a:pt x="10280093" y="60449"/>
                      <a:pt x="10293350" y="92452"/>
                      <a:pt x="10293350" y="125822"/>
                    </a:cubicBezTo>
                    <a:lnTo>
                      <a:pt x="10293350" y="1446956"/>
                    </a:lnTo>
                    <a:cubicBezTo>
                      <a:pt x="10293350" y="1516445"/>
                      <a:pt x="10237017" y="1572778"/>
                      <a:pt x="10167527" y="1572778"/>
                    </a:cubicBezTo>
                    <a:lnTo>
                      <a:pt x="0" y="1572778"/>
                    </a:lnTo>
                    <a:close/>
                  </a:path>
                </a:pathLst>
              </a:custGeom>
              <a:solidFill>
                <a:srgbClr val="436EBE">
                  <a:alpha val="17647"/>
                </a:srgbClr>
              </a:solidFill>
            </p:spPr>
          </p:sp>
        </p:grp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0909061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BANCO DE DADOS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94311" y="319039"/>
            <a:ext cx="7598526" cy="9648922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 rot="5400000">
            <a:off x="-613083" y="2730311"/>
            <a:ext cx="2216258" cy="3567430"/>
            <a:chOff x="0" y="0"/>
            <a:chExt cx="4842510" cy="7794812"/>
          </a:xfrm>
        </p:grpSpPr>
        <p:sp>
          <p:nvSpPr>
            <p:cNvPr id="45" name="Freeform 45"/>
            <p:cNvSpPr/>
            <p:nvPr/>
          </p:nvSpPr>
          <p:spPr>
            <a:xfrm>
              <a:off x="29210" y="12700"/>
              <a:ext cx="4775200" cy="7747822"/>
            </a:xfrm>
            <a:custGeom>
              <a:avLst/>
              <a:gdLst/>
              <a:ahLst/>
              <a:cxnLst/>
              <a:rect l="l" t="t" r="r" b="b"/>
              <a:pathLst>
                <a:path w="4775200" h="7747822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7679241"/>
                  </a:lnTo>
                  <a:cubicBezTo>
                    <a:pt x="2327910" y="7717341"/>
                    <a:pt x="2358390" y="7747822"/>
                    <a:pt x="2396490" y="7747822"/>
                  </a:cubicBezTo>
                  <a:cubicBezTo>
                    <a:pt x="2434590" y="7747822"/>
                    <a:pt x="2465070" y="7717341"/>
                    <a:pt x="2465070" y="7679241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7679241"/>
                  </a:lnTo>
                  <a:cubicBezTo>
                    <a:pt x="2891790" y="7717341"/>
                    <a:pt x="2922270" y="7747822"/>
                    <a:pt x="2960370" y="7747822"/>
                  </a:cubicBezTo>
                  <a:cubicBezTo>
                    <a:pt x="2998470" y="7747822"/>
                    <a:pt x="3028950" y="7717341"/>
                    <a:pt x="3028950" y="7679241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7679242"/>
                  </a:lnTo>
                  <a:cubicBezTo>
                    <a:pt x="1746250" y="7717342"/>
                    <a:pt x="1776730" y="7747822"/>
                    <a:pt x="1814830" y="7747822"/>
                  </a:cubicBezTo>
                  <a:cubicBezTo>
                    <a:pt x="1852930" y="7747822"/>
                    <a:pt x="1883410" y="7717342"/>
                    <a:pt x="1883410" y="7679242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118972" y="4514026"/>
            <a:ext cx="7955881" cy="7955881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3BBEA">
                <a:alpha val="1686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3297661" y="-1853429"/>
            <a:ext cx="8229600" cy="82296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CE1E6">
                <a:alpha val="18823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13766" y="1305371"/>
            <a:ext cx="14660467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454530" y="463338"/>
            <a:ext cx="7378939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DIAGRAMA DE SOLUÇÃO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-2507084" y="6883766"/>
            <a:ext cx="5474306" cy="56436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4921462" y="-2821807"/>
            <a:ext cx="5474306" cy="5643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2" y="1883866"/>
            <a:ext cx="17016215" cy="3811129"/>
            <a:chOff x="0" y="0"/>
            <a:chExt cx="22688287" cy="5081505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2688287" cy="3054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>
                  <a:solidFill>
                    <a:srgbClr val="FFFFFF"/>
                  </a:solidFill>
                  <a:latin typeface="Lato Heavy"/>
                </a:rPr>
                <a:t>DEMONSTRAÇÃO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0659"/>
              <a:ext cx="22688287" cy="194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6"/>
                </a:lnSpc>
              </a:pPr>
              <a:r>
                <a:rPr lang="en-US" sz="10060" b="1" i="1" spc="432">
                  <a:solidFill>
                    <a:srgbClr val="FFFFFF"/>
                  </a:solidFill>
                  <a:latin typeface="Lato"/>
                </a:rPr>
                <a:t>DA APLICAÇÃO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88119" y="6404772"/>
            <a:ext cx="2911763" cy="2853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77837" y="3461808"/>
            <a:ext cx="8675492" cy="335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0" i="0" spc="165">
                <a:solidFill>
                  <a:srgbClr val="FBF1EF"/>
                </a:solidFill>
                <a:latin typeface="Anonymous Pro"/>
              </a:rPr>
              <a:t>Se, a princípio, a ideia não é absurda, então não há esperança para ela.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4511201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3700" b="1" i="0" spc="185">
                <a:solidFill>
                  <a:srgbClr val="FFFFFF"/>
                </a:solidFill>
                <a:latin typeface="Anonymous Pro"/>
              </a:rPr>
              <a:t>iNOVE-SE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701405"/>
            <a:ext cx="4511201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ALBERT EINSTEIN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552372"/>
            <a:ext cx="1565901" cy="1182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70174" y="1682815"/>
            <a:ext cx="9978800" cy="97792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57133" y="1085850"/>
            <a:ext cx="9302985" cy="92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 i="0" spc="130">
                <a:solidFill>
                  <a:srgbClr val="FBF1EF"/>
                </a:solidFill>
                <a:latin typeface="Anonymous Pro"/>
              </a:rPr>
              <a:t>OBRIGADO!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62144" y="6183374"/>
            <a:ext cx="5711730" cy="1318665"/>
            <a:chOff x="0" y="0"/>
            <a:chExt cx="7615640" cy="17582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7615640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CONTATE-NOS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53369"/>
              <a:ext cx="7615640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dotsys.company@gamil.com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40904" y="3824835"/>
            <a:ext cx="6554210" cy="1318665"/>
            <a:chOff x="0" y="0"/>
            <a:chExt cx="8738947" cy="1758219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8738947" cy="73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ACESSE NOSSO SITE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53369"/>
              <a:ext cx="873894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FBF1EF"/>
                  </a:solidFill>
                  <a:latin typeface="Anonymous Pro"/>
                </a:rPr>
                <a:t>dotsys.azurewebsites.net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3" name="AutoShape 3"/>
          <p:cNvSpPr/>
          <p:nvPr/>
        </p:nvSpPr>
        <p:spPr>
          <a:xfrm>
            <a:off x="13445513" y="2207632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4" name="AutoShape 4"/>
          <p:cNvSpPr/>
          <p:nvPr/>
        </p:nvSpPr>
        <p:spPr>
          <a:xfrm>
            <a:off x="9306575" y="1028700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sp>
        <p:nvSpPr>
          <p:cNvPr id="5" name="AutoShape 5"/>
          <p:cNvSpPr/>
          <p:nvPr/>
        </p:nvSpPr>
        <p:spPr>
          <a:xfrm>
            <a:off x="5167638" y="2207632"/>
            <a:ext cx="3813787" cy="7050668"/>
          </a:xfrm>
          <a:prstGeom prst="rect">
            <a:avLst/>
          </a:prstGeom>
          <a:solidFill>
            <a:srgbClr val="141457"/>
          </a:solidFill>
        </p:spPr>
      </p:sp>
      <p:grpSp>
        <p:nvGrpSpPr>
          <p:cNvPr id="6" name="Group 6"/>
          <p:cNvGrpSpPr/>
          <p:nvPr/>
        </p:nvGrpSpPr>
        <p:grpSpPr>
          <a:xfrm>
            <a:off x="1207498" y="2171913"/>
            <a:ext cx="3486182" cy="3181387"/>
            <a:chOff x="0" y="-47625"/>
            <a:chExt cx="4648242" cy="4241849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4648242" cy="679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2"/>
                </a:lnSpc>
              </a:pPr>
              <a:r>
                <a:rPr lang="en-US" sz="3163" b="0" i="0" spc="253">
                  <a:solidFill>
                    <a:srgbClr val="FBF1EF"/>
                  </a:solidFill>
                  <a:latin typeface="Anonymous Pro"/>
                </a:rPr>
                <a:t>WHAT WE ARE?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16459"/>
              <a:ext cx="4648242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Empresa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voltada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ao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desenvolvimento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de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soluções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de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sistemas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smtClean="0">
                  <a:solidFill>
                    <a:srgbClr val="FBF1EF"/>
                  </a:solidFill>
                  <a:latin typeface="Anonymous Pro"/>
                </a:rPr>
                <a:t>  </a:t>
              </a:r>
              <a:r>
                <a:rPr lang="en-US" sz="2400" b="0" i="0" spc="24" dirty="0" err="1" smtClean="0">
                  <a:solidFill>
                    <a:srgbClr val="FBF1EF"/>
                  </a:solidFill>
                  <a:latin typeface="Anonymous Pro"/>
                </a:rPr>
                <a:t>focada</a:t>
              </a:r>
              <a:r>
                <a:rPr lang="en-US" sz="2400" b="0" i="0" spc="24" smtClean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spc="24">
                  <a:solidFill>
                    <a:srgbClr val="FBF1EF"/>
                  </a:solidFill>
                  <a:latin typeface="Anonymous Pro"/>
                </a:rPr>
                <a:t>n</a:t>
              </a:r>
              <a:r>
                <a:rPr lang="en-US" sz="2400" b="0" i="0" spc="24" smtClean="0">
                  <a:solidFill>
                    <a:srgbClr val="FBF1EF"/>
                  </a:solidFill>
                  <a:latin typeface="Anonymous Pro"/>
                </a:rPr>
                <a:t>o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mundo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corporativo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da TI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85374" y="1503469"/>
            <a:ext cx="3456190" cy="4078020"/>
            <a:chOff x="0" y="0"/>
            <a:chExt cx="4608254" cy="543736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4608254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WHAT WE DO?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06355"/>
              <a:ext cx="4608254" cy="4231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>
                  <a:solidFill>
                    <a:srgbClr val="FBF1EF"/>
                  </a:solidFill>
                  <a:latin typeface="Anonymous Pro"/>
                </a:rPr>
                <a:t>Integrar sistemas para formarmos um bloco sólido entre monitoramento, produtividade e redução de custos no mundo corporativo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46436" y="2528916"/>
            <a:ext cx="3507727" cy="6259807"/>
            <a:chOff x="0" y="0"/>
            <a:chExt cx="4676969" cy="83464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4676969" cy="706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7"/>
                </a:lnSpc>
              </a:pPr>
              <a:r>
                <a:rPr lang="en-US" sz="3344" b="0" i="0" spc="267">
                  <a:solidFill>
                    <a:srgbClr val="FBF1EF"/>
                  </a:solidFill>
                  <a:latin typeface="Anonymous Pro"/>
                </a:rPr>
                <a:t>WHERE WE ARE?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94722"/>
              <a:ext cx="4676969" cy="7151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1"/>
                </a:lnSpc>
              </a:pPr>
              <a:r>
                <a:rPr lang="en-US" sz="2360" b="0" i="0" spc="23">
                  <a:solidFill>
                    <a:srgbClr val="FBF1EF"/>
                  </a:solidFill>
                  <a:latin typeface="Anonymous Pro"/>
                </a:rPr>
                <a:t>Sabendo do alto custo relacionado a incidentes de TI, muitas empresa veem como solução o NOC, através do monitoramento efetivo, proporcionando previsões,performance</a:t>
              </a:r>
            </a:p>
            <a:p>
              <a:pPr>
                <a:lnSpc>
                  <a:spcPts val="3541"/>
                </a:lnSpc>
              </a:pPr>
              <a:r>
                <a:rPr lang="en-US" sz="2360" b="0" i="0" spc="23">
                  <a:solidFill>
                    <a:srgbClr val="FBF1EF"/>
                  </a:solidFill>
                  <a:latin typeface="Anonymous Pro"/>
                </a:rPr>
                <a:t>eliminando problemas de gestão de projetos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30340" y="2468147"/>
            <a:ext cx="3628960" cy="5580589"/>
            <a:chOff x="0" y="-47625"/>
            <a:chExt cx="4838614" cy="744078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4838614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9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WHY WE </a:t>
              </a:r>
            </a:p>
            <a:p>
              <a:pPr>
                <a:lnSpc>
                  <a:spcPts val="4420"/>
                </a:lnSpc>
              </a:pPr>
              <a:r>
                <a:rPr lang="en-US" sz="3400" b="0" i="0" spc="272">
                  <a:solidFill>
                    <a:srgbClr val="FBF1EF"/>
                  </a:solidFill>
                  <a:latin typeface="Anonymous Pro"/>
                </a:rPr>
                <a:t>DO?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42955"/>
              <a:ext cx="4838614" cy="5450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Com o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intuito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de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erradicar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gastos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com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incidentes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e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trazer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 smtClean="0">
                  <a:solidFill>
                    <a:srgbClr val="FBF1EF"/>
                  </a:solidFill>
                  <a:latin typeface="Anonymous Pro"/>
                </a:rPr>
                <a:t>produtividade,dinamica</a:t>
              </a:r>
              <a:r>
                <a:rPr lang="en-US" sz="2400" b="0" i="0" spc="24" dirty="0" smtClean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e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lucratividade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,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optamos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atacar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no que o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mercado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corporativo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está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em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maior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 deficit </a:t>
              </a:r>
              <a:r>
                <a:rPr lang="en-US" sz="2400" b="0" i="0" spc="24" dirty="0" err="1">
                  <a:solidFill>
                    <a:srgbClr val="FBF1EF"/>
                  </a:solidFill>
                  <a:latin typeface="Anonymous Pro"/>
                </a:rPr>
                <a:t>atualmente</a:t>
              </a:r>
              <a:r>
                <a:rPr lang="en-US" sz="2400" b="0" i="0" spc="24" dirty="0">
                  <a:solidFill>
                    <a:srgbClr val="FBF1EF"/>
                  </a:solidFill>
                  <a:latin typeface="Anonymous Pro"/>
                </a:rPr>
                <a:t>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028700"/>
            <a:ext cx="3813787" cy="242557"/>
            <a:chOff x="0" y="0"/>
            <a:chExt cx="6350000" cy="4038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5882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167638" y="2207632"/>
            <a:ext cx="3813787" cy="242557"/>
            <a:chOff x="0" y="0"/>
            <a:chExt cx="6350000" cy="4038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306575" y="1028700"/>
            <a:ext cx="3813787" cy="242557"/>
            <a:chOff x="0" y="0"/>
            <a:chExt cx="6350000" cy="403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445513" y="2207632"/>
            <a:ext cx="3813787" cy="242557"/>
            <a:chOff x="0" y="0"/>
            <a:chExt cx="6350000" cy="4038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77647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-10800000">
            <a:off x="1028700" y="7836811"/>
            <a:ext cx="3813787" cy="242557"/>
            <a:chOff x="0" y="0"/>
            <a:chExt cx="6350000" cy="4038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73725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800000">
            <a:off x="5167638" y="9015743"/>
            <a:ext cx="3813787" cy="242557"/>
            <a:chOff x="0" y="0"/>
            <a:chExt cx="6350000" cy="4038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 rot="-10800000">
            <a:off x="9306575" y="7865489"/>
            <a:ext cx="3813787" cy="242557"/>
            <a:chOff x="0" y="0"/>
            <a:chExt cx="6350000" cy="40386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 rot="-10800000">
            <a:off x="13445513" y="9014430"/>
            <a:ext cx="3813787" cy="242557"/>
            <a:chOff x="0" y="0"/>
            <a:chExt cx="6350000" cy="40386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403860"/>
            </a:xfrm>
            <a:custGeom>
              <a:avLst/>
              <a:gdLst/>
              <a:ahLst/>
              <a:cxnLst/>
              <a:rect l="l" t="t" r="r" b="b"/>
              <a:pathLst>
                <a:path w="6350000" h="403860">
                  <a:moveTo>
                    <a:pt x="0" y="0"/>
                  </a:moveTo>
                  <a:lnTo>
                    <a:pt x="0" y="130810"/>
                  </a:lnTo>
                  <a:lnTo>
                    <a:pt x="2921000" y="130810"/>
                  </a:lnTo>
                  <a:lnTo>
                    <a:pt x="3175000" y="403860"/>
                  </a:lnTo>
                  <a:lnTo>
                    <a:pt x="3429000" y="130810"/>
                  </a:lnTo>
                  <a:lnTo>
                    <a:pt x="6350000" y="13081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D9D9D9">
                <a:alpha val="80784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2014907" y="8454365"/>
            <a:ext cx="1837147" cy="2423501"/>
            <a:chOff x="0" y="0"/>
            <a:chExt cx="2449529" cy="3231335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41" name="Group 41"/>
          <p:cNvGrpSpPr/>
          <p:nvPr/>
        </p:nvGrpSpPr>
        <p:grpSpPr>
          <a:xfrm rot="-10800000">
            <a:off x="6181726" y="-566382"/>
            <a:ext cx="1837147" cy="2423501"/>
            <a:chOff x="0" y="0"/>
            <a:chExt cx="2449529" cy="3231335"/>
          </a:xfrm>
        </p:grpSpPr>
        <p:grpSp>
          <p:nvGrpSpPr>
            <p:cNvPr id="42" name="Group 42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48" name="Group 48"/>
          <p:cNvGrpSpPr/>
          <p:nvPr/>
        </p:nvGrpSpPr>
        <p:grpSpPr>
          <a:xfrm rot="-10800000">
            <a:off x="14433833" y="-566382"/>
            <a:ext cx="1837147" cy="2423501"/>
            <a:chOff x="0" y="0"/>
            <a:chExt cx="2449529" cy="3231335"/>
          </a:xfrm>
        </p:grpSpPr>
        <p:grpSp>
          <p:nvGrpSpPr>
            <p:cNvPr id="49" name="Group 49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  <p:grpSp>
        <p:nvGrpSpPr>
          <p:cNvPr id="55" name="Group 55"/>
          <p:cNvGrpSpPr/>
          <p:nvPr/>
        </p:nvGrpSpPr>
        <p:grpSpPr>
          <a:xfrm>
            <a:off x="10294895" y="8454365"/>
            <a:ext cx="1837147" cy="2423501"/>
            <a:chOff x="0" y="0"/>
            <a:chExt cx="2449529" cy="3231335"/>
          </a:xfrm>
        </p:grpSpPr>
        <p:grpSp>
          <p:nvGrpSpPr>
            <p:cNvPr id="56" name="Group 56"/>
            <p:cNvGrpSpPr/>
            <p:nvPr/>
          </p:nvGrpSpPr>
          <p:grpSpPr>
            <a:xfrm rot="5400000">
              <a:off x="-1047294" y="1493104"/>
              <a:ext cx="2785525" cy="690938"/>
              <a:chOff x="0" y="0"/>
              <a:chExt cx="2304010" cy="571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58" name="Group 58"/>
            <p:cNvGrpSpPr/>
            <p:nvPr/>
          </p:nvGrpSpPr>
          <p:grpSpPr>
            <a:xfrm rot="5400000">
              <a:off x="-193242" y="1064789"/>
              <a:ext cx="2820516" cy="690938"/>
              <a:chOff x="0" y="0"/>
              <a:chExt cx="2332952" cy="5715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255270"/>
                <a:ext cx="23329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32952" h="69850">
                    <a:moveTo>
                      <a:pt x="2042122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32952" y="69850"/>
                    </a:lnTo>
                    <a:lnTo>
                      <a:pt x="2332952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  <p:grpSp>
          <p:nvGrpSpPr>
            <p:cNvPr id="60" name="Group 60"/>
            <p:cNvGrpSpPr/>
            <p:nvPr/>
          </p:nvGrpSpPr>
          <p:grpSpPr>
            <a:xfrm rot="5400000">
              <a:off x="711297" y="1493104"/>
              <a:ext cx="2785525" cy="690938"/>
              <a:chOff x="0" y="0"/>
              <a:chExt cx="2304010" cy="5715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255270"/>
                <a:ext cx="230401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04010" h="69850">
                    <a:moveTo>
                      <a:pt x="201318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04010" y="69850"/>
                    </a:lnTo>
                    <a:lnTo>
                      <a:pt x="2304010" y="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58784" y="2336935"/>
            <a:ext cx="4962363" cy="4962363"/>
          </a:xfrm>
          <a:prstGeom prst="rect">
            <a:avLst/>
          </a:prstGeom>
          <a:noFill/>
        </p:spPr>
      </p:pic>
      <p:sp>
        <p:nvSpPr>
          <p:cNvPr id="3" name="TextBox 3"/>
          <p:cNvSpPr txBox="1"/>
          <p:nvPr/>
        </p:nvSpPr>
        <p:spPr>
          <a:xfrm>
            <a:off x="7881246" y="2422660"/>
            <a:ext cx="9099471" cy="125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44"/>
              </a:lnSpc>
            </a:pPr>
            <a:r>
              <a:rPr lang="en-US" sz="8848" spc="353">
                <a:solidFill>
                  <a:srgbClr val="FFFFFF"/>
                </a:solidFill>
                <a:latin typeface="Now Bold"/>
              </a:rPr>
              <a:t>FUNCIONÁRIO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62802" y="4740189"/>
            <a:ext cx="6868968" cy="347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Salário Médio</a:t>
            </a:r>
          </a:p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Tempo Ocioso</a:t>
            </a:r>
          </a:p>
          <a:p>
            <a:pPr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Participantes</a:t>
            </a:r>
          </a:p>
          <a:p>
            <a:pPr>
              <a:lnSpc>
                <a:spcPts val="7124"/>
              </a:lnSpc>
            </a:pPr>
            <a:endParaRPr lang="en-US" sz="3893" spc="77">
              <a:solidFill>
                <a:srgbClr val="FFFFFF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58232" y="4778289"/>
            <a:ext cx="2547076" cy="255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4"/>
              </a:lnSpc>
            </a:pPr>
            <a:r>
              <a:rPr lang="en-US" sz="3893" spc="291">
                <a:solidFill>
                  <a:srgbClr val="FFFFFF"/>
                </a:solidFill>
                <a:latin typeface="Now"/>
              </a:rPr>
              <a:t>$17,09</a:t>
            </a:r>
          </a:p>
          <a:p>
            <a:pPr algn="ctr"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1h:9min</a:t>
            </a:r>
          </a:p>
          <a:p>
            <a:pPr algn="ctr">
              <a:lnSpc>
                <a:spcPts val="7124"/>
              </a:lnSpc>
            </a:pPr>
            <a:r>
              <a:rPr lang="en-US" sz="3893" spc="77">
                <a:solidFill>
                  <a:srgbClr val="FFFFFF"/>
                </a:solidFill>
                <a:latin typeface="Now"/>
              </a:rPr>
              <a:t>100</a:t>
            </a:r>
          </a:p>
        </p:txBody>
      </p:sp>
      <p:sp>
        <p:nvSpPr>
          <p:cNvPr id="6" name="AutoShape 6"/>
          <p:cNvSpPr/>
          <p:nvPr/>
        </p:nvSpPr>
        <p:spPr>
          <a:xfrm>
            <a:off x="7906487" y="3991157"/>
            <a:ext cx="9074231" cy="26337"/>
          </a:xfrm>
          <a:prstGeom prst="rect">
            <a:avLst/>
          </a:prstGeom>
          <a:solidFill>
            <a:srgbClr val="5CE1E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078720" y="6769991"/>
            <a:ext cx="2143744" cy="214374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8078720" y="4067577"/>
            <a:ext cx="2143744" cy="214374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0312" y="7163745"/>
            <a:ext cx="2792783" cy="13562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51437"/>
          <a:stretch>
            <a:fillRect/>
          </a:stretch>
        </p:blipFill>
        <p:spPr>
          <a:xfrm rot="5400000">
            <a:off x="8519236" y="4461332"/>
            <a:ext cx="2792783" cy="135623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8083147" y="1373265"/>
            <a:ext cx="2143744" cy="2143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3BBEA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b="51437"/>
          <a:stretch>
            <a:fillRect/>
          </a:stretch>
        </p:blipFill>
        <p:spPr>
          <a:xfrm rot="-5400000">
            <a:off x="6984739" y="1767019"/>
            <a:ext cx="2792783" cy="1356236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rot="-5400000">
            <a:off x="7428700" y="7523520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12" name="AutoShape 12"/>
          <p:cNvSpPr/>
          <p:nvPr/>
        </p:nvSpPr>
        <p:spPr>
          <a:xfrm rot="-5400000">
            <a:off x="7428700" y="2126794"/>
            <a:ext cx="91364" cy="636685"/>
          </a:xfrm>
          <a:prstGeom prst="rect">
            <a:avLst/>
          </a:prstGeom>
          <a:solidFill>
            <a:srgbClr val="5CE1E6"/>
          </a:solidFill>
        </p:spPr>
      </p:sp>
      <p:sp>
        <p:nvSpPr>
          <p:cNvPr id="13" name="AutoShape 13"/>
          <p:cNvSpPr/>
          <p:nvPr/>
        </p:nvSpPr>
        <p:spPr>
          <a:xfrm rot="-5400000">
            <a:off x="10767936" y="4821107"/>
            <a:ext cx="91364" cy="636685"/>
          </a:xfrm>
          <a:prstGeom prst="rect">
            <a:avLst/>
          </a:prstGeom>
          <a:solidFill>
            <a:srgbClr val="5CE1E6"/>
          </a:solidFill>
        </p:spPr>
      </p:sp>
      <p:grpSp>
        <p:nvGrpSpPr>
          <p:cNvPr id="14" name="Group 14"/>
          <p:cNvGrpSpPr/>
          <p:nvPr/>
        </p:nvGrpSpPr>
        <p:grpSpPr>
          <a:xfrm>
            <a:off x="648175" y="6868277"/>
            <a:ext cx="5937552" cy="2751362"/>
            <a:chOff x="0" y="0"/>
            <a:chExt cx="7916736" cy="366848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7916736" cy="2562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1"/>
                </a:lnSpc>
              </a:pPr>
              <a:r>
                <a:rPr lang="en-US" sz="3970" b="1" i="0" spc="317">
                  <a:solidFill>
                    <a:srgbClr val="FFFFFF"/>
                  </a:solidFill>
                  <a:latin typeface="Anonymous Pro"/>
                </a:rPr>
                <a:t>7.4 BILHÕES DE HORAS DE TEMPO OCIOSO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969913"/>
              <a:ext cx="7916736" cy="698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7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601461" y="4425224"/>
            <a:ext cx="6035246" cy="128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3"/>
              </a:lnSpc>
            </a:pPr>
            <a:r>
              <a:rPr lang="en-US" sz="3963" b="1" i="0" spc="317">
                <a:solidFill>
                  <a:srgbClr val="FFFFFF"/>
                </a:solidFill>
                <a:latin typeface="Anonymous Pro"/>
              </a:rPr>
              <a:t>135 MILHÕES DE FUNCIONÁRIOS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8285" y="1821021"/>
            <a:ext cx="6047443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63"/>
              </a:lnSpc>
            </a:pPr>
            <a:r>
              <a:rPr lang="en-US" sz="3971" b="1" i="0" spc="317">
                <a:solidFill>
                  <a:srgbClr val="FFFFFF"/>
                </a:solidFill>
                <a:latin typeface="Anonymous Pro"/>
              </a:rPr>
              <a:t>50 SEMANAS DE TRABALHO POR ANO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99752" y="7013228"/>
            <a:ext cx="1710533" cy="1710533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690705" y="7401668"/>
            <a:ext cx="928627" cy="804191"/>
            <a:chOff x="0" y="0"/>
            <a:chExt cx="6350000" cy="5499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4284183"/>
            <a:ext cx="1710533" cy="1710533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8671655" y="4672622"/>
            <a:ext cx="928627" cy="804191"/>
            <a:chOff x="0" y="0"/>
            <a:chExt cx="6350000" cy="5499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88734" y="1589871"/>
            <a:ext cx="1710533" cy="171053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8671655" y="1978310"/>
            <a:ext cx="928627" cy="804191"/>
            <a:chOff x="0" y="0"/>
            <a:chExt cx="6350000" cy="5499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2" y="2681159"/>
            <a:ext cx="17016215" cy="5392280"/>
            <a:chOff x="0" y="0"/>
            <a:chExt cx="22688287" cy="718970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22688287" cy="4081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0"/>
                </a:lnSpc>
              </a:pPr>
              <a:r>
                <a:rPr lang="en-US" sz="20000">
                  <a:solidFill>
                    <a:srgbClr val="FFFFFF"/>
                  </a:solidFill>
                  <a:latin typeface="Lato Heavy"/>
                </a:rPr>
                <a:t>+ US$ 100 BI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60801"/>
              <a:ext cx="22688287" cy="1928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66"/>
                </a:lnSpc>
              </a:pPr>
              <a:r>
                <a:rPr lang="en-US" sz="10060" b="1" i="1" spc="432">
                  <a:solidFill>
                    <a:srgbClr val="FFFFFF"/>
                  </a:solidFill>
                  <a:latin typeface="Lato"/>
                </a:rPr>
                <a:t>EM UM ANO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854" y="2329914"/>
            <a:ext cx="4841897" cy="4696640"/>
            <a:chOff x="0" y="0"/>
            <a:chExt cx="6455862" cy="626218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96838" y="-96838"/>
              <a:ext cx="6262187" cy="645586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885175" y="2656414"/>
              <a:ext cx="3265408" cy="1253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b="1" i="0" spc="130">
                  <a:solidFill>
                    <a:srgbClr val="FFFFFF"/>
                  </a:solidFill>
                  <a:latin typeface="Anonymous Pro"/>
                </a:rPr>
                <a:t>80%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4004" y="981075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 BOM GERENCIAMENTO REDUZ EM </a:t>
            </a:r>
          </a:p>
        </p:txBody>
      </p:sp>
      <p:sp>
        <p:nvSpPr>
          <p:cNvPr id="6" name="AutoShape 6"/>
          <p:cNvSpPr/>
          <p:nvPr/>
        </p:nvSpPr>
        <p:spPr>
          <a:xfrm>
            <a:off x="8541524" y="0"/>
            <a:ext cx="9746476" cy="10644509"/>
          </a:xfrm>
          <a:prstGeom prst="rect">
            <a:avLst/>
          </a:prstGeom>
          <a:solidFill>
            <a:srgbClr val="122A4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000"/>
          </a:blip>
          <a:srcRect/>
          <a:stretch>
            <a:fillRect/>
          </a:stretch>
        </p:blipFill>
        <p:spPr>
          <a:xfrm>
            <a:off x="9144000" y="0"/>
            <a:ext cx="10392035" cy="1039203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700618" y="1029999"/>
            <a:ext cx="7558682" cy="8114261"/>
            <a:chOff x="0" y="0"/>
            <a:chExt cx="10078243" cy="10819015"/>
          </a:xfrm>
        </p:grpSpPr>
        <p:sp>
          <p:nvSpPr>
            <p:cNvPr id="9" name="TextBox 9"/>
            <p:cNvSpPr txBox="1"/>
            <p:nvPr/>
          </p:nvSpPr>
          <p:spPr>
            <a:xfrm>
              <a:off x="83073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AGO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680234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SET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29736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OUT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379239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NOV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28741" y="10407188"/>
              <a:ext cx="1849502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DEZ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9247512" cy="10299700"/>
              </a:xfrm>
              <a:custGeom>
                <a:avLst/>
                <a:gdLst/>
                <a:ahLst/>
                <a:cxnLst/>
                <a:rect l="l" t="t" r="r" b="b"/>
                <a:pathLst>
                  <a:path w="9247512" h="10299700">
                    <a:moveTo>
                      <a:pt x="0" y="0"/>
                    </a:moveTo>
                    <a:lnTo>
                      <a:pt x="9247512" y="0"/>
                    </a:lnTo>
                    <a:lnTo>
                      <a:pt x="9247512" y="12700"/>
                    </a:lnTo>
                    <a:lnTo>
                      <a:pt x="0" y="12700"/>
                    </a:lnTo>
                    <a:close/>
                    <a:moveTo>
                      <a:pt x="0" y="2057400"/>
                    </a:moveTo>
                    <a:lnTo>
                      <a:pt x="9247512" y="2057400"/>
                    </a:lnTo>
                    <a:lnTo>
                      <a:pt x="9247512" y="2070100"/>
                    </a:lnTo>
                    <a:lnTo>
                      <a:pt x="0" y="2070100"/>
                    </a:lnTo>
                    <a:close/>
                    <a:moveTo>
                      <a:pt x="0" y="4114800"/>
                    </a:moveTo>
                    <a:lnTo>
                      <a:pt x="9247512" y="4114800"/>
                    </a:lnTo>
                    <a:lnTo>
                      <a:pt x="9247512" y="4127500"/>
                    </a:lnTo>
                    <a:lnTo>
                      <a:pt x="0" y="4127500"/>
                    </a:lnTo>
                    <a:close/>
                    <a:moveTo>
                      <a:pt x="0" y="6172200"/>
                    </a:moveTo>
                    <a:lnTo>
                      <a:pt x="9247512" y="6172200"/>
                    </a:lnTo>
                    <a:lnTo>
                      <a:pt x="9247512" y="6184900"/>
                    </a:lnTo>
                    <a:lnTo>
                      <a:pt x="0" y="6184900"/>
                    </a:lnTo>
                    <a:close/>
                    <a:moveTo>
                      <a:pt x="0" y="8229600"/>
                    </a:moveTo>
                    <a:lnTo>
                      <a:pt x="9247512" y="8229600"/>
                    </a:lnTo>
                    <a:lnTo>
                      <a:pt x="9247512" y="8242300"/>
                    </a:lnTo>
                    <a:lnTo>
                      <a:pt x="0" y="8242300"/>
                    </a:lnTo>
                    <a:close/>
                    <a:moveTo>
                      <a:pt x="0" y="10287000"/>
                    </a:moveTo>
                    <a:lnTo>
                      <a:pt x="9247512" y="10287000"/>
                    </a:lnTo>
                    <a:lnTo>
                      <a:pt x="9247512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571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125bi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00250"/>
              <a:ext cx="830731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100bi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9574" y="40576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75bi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9574" y="61150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50bi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69574" y="8172450"/>
              <a:ext cx="661158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25bi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9148" y="10229850"/>
              <a:ext cx="491584" cy="41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FBF1EF"/>
                  </a:solidFill>
                  <a:latin typeface="Arimo"/>
                </a:rPr>
                <a:t>0bi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30731" y="177338"/>
              <a:ext cx="9247512" cy="10287000"/>
              <a:chOff x="0" y="0"/>
              <a:chExt cx="9247512" cy="10287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861251" y="3429880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4" y="732257"/>
                      <a:pt x="98460" y="703999"/>
                      <a:pt x="63500" y="703999"/>
                    </a:cubicBezTo>
                    <a:cubicBezTo>
                      <a:pt x="28541" y="703999"/>
                      <a:pt x="157" y="732257"/>
                      <a:pt x="0" y="767216"/>
                    </a:cubicBezTo>
                    <a:cubicBezTo>
                      <a:pt x="157" y="802175"/>
                      <a:pt x="28541" y="830433"/>
                      <a:pt x="63500" y="830433"/>
                    </a:cubicBezTo>
                    <a:cubicBezTo>
                      <a:pt x="98460" y="830433"/>
                      <a:pt x="126844" y="802175"/>
                      <a:pt x="127000" y="767216"/>
                    </a:cubicBezTo>
                    <a:close/>
                    <a:moveTo>
                      <a:pt x="52940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710754" y="2689216"/>
                <a:ext cx="1923563" cy="830433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3">
                    <a:moveTo>
                      <a:pt x="127000" y="767216"/>
                    </a:moveTo>
                    <a:cubicBezTo>
                      <a:pt x="126843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3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0" y="793768"/>
                    </a:lnTo>
                    <a:lnTo>
                      <a:pt x="1923563" y="53104"/>
                    </a:lnTo>
                    <a:lnTo>
                      <a:pt x="1902441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4560256" y="1948552"/>
                <a:ext cx="1923563" cy="830432"/>
              </a:xfrm>
              <a:custGeom>
                <a:avLst/>
                <a:gdLst/>
                <a:ahLst/>
                <a:cxnLst/>
                <a:rect l="l" t="t" r="r" b="b"/>
                <a:pathLst>
                  <a:path w="1923563" h="830432">
                    <a:moveTo>
                      <a:pt x="127000" y="767216"/>
                    </a:moveTo>
                    <a:cubicBezTo>
                      <a:pt x="126844" y="732257"/>
                      <a:pt x="98459" y="703999"/>
                      <a:pt x="63500" y="703999"/>
                    </a:cubicBezTo>
                    <a:cubicBezTo>
                      <a:pt x="28540" y="703999"/>
                      <a:pt x="156" y="732257"/>
                      <a:pt x="0" y="767216"/>
                    </a:cubicBezTo>
                    <a:cubicBezTo>
                      <a:pt x="156" y="802175"/>
                      <a:pt x="28540" y="830433"/>
                      <a:pt x="63500" y="830433"/>
                    </a:cubicBezTo>
                    <a:cubicBezTo>
                      <a:pt x="98459" y="830433"/>
                      <a:pt x="126844" y="802175"/>
                      <a:pt x="127000" y="767216"/>
                    </a:cubicBezTo>
                    <a:close/>
                    <a:moveTo>
                      <a:pt x="52939" y="740664"/>
                    </a:moveTo>
                    <a:lnTo>
                      <a:pt x="74061" y="793768"/>
                    </a:lnTo>
                    <a:lnTo>
                      <a:pt x="1923563" y="53104"/>
                    </a:lnTo>
                    <a:lnTo>
                      <a:pt x="1902442" y="0"/>
                    </a:ln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6409758" y="1088927"/>
                <a:ext cx="1976503" cy="949393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949393">
                    <a:moveTo>
                      <a:pt x="127000" y="886177"/>
                    </a:moveTo>
                    <a:cubicBezTo>
                      <a:pt x="126844" y="851218"/>
                      <a:pt x="98460" y="822960"/>
                      <a:pt x="63500" y="822960"/>
                    </a:cubicBezTo>
                    <a:cubicBezTo>
                      <a:pt x="28541" y="822960"/>
                      <a:pt x="157" y="851218"/>
                      <a:pt x="0" y="886177"/>
                    </a:cubicBezTo>
                    <a:cubicBezTo>
                      <a:pt x="157" y="921136"/>
                      <a:pt x="28541" y="949394"/>
                      <a:pt x="63500" y="949394"/>
                    </a:cubicBezTo>
                    <a:cubicBezTo>
                      <a:pt x="98460" y="949394"/>
                      <a:pt x="126844" y="921136"/>
                      <a:pt x="127000" y="886177"/>
                    </a:cubicBezTo>
                    <a:close/>
                    <a:moveTo>
                      <a:pt x="51950" y="860040"/>
                    </a:moveTo>
                    <a:lnTo>
                      <a:pt x="75051" y="912313"/>
                    </a:lnTo>
                    <a:lnTo>
                      <a:pt x="1924553" y="89354"/>
                    </a:lnTo>
                    <a:lnTo>
                      <a:pt x="1901453" y="37081"/>
                    </a:lnTo>
                    <a:close/>
                    <a:moveTo>
                      <a:pt x="1976503" y="63217"/>
                    </a:moveTo>
                    <a:cubicBezTo>
                      <a:pt x="1976346" y="28258"/>
                      <a:pt x="1947963" y="0"/>
                      <a:pt x="1913003" y="0"/>
                    </a:cubicBezTo>
                    <a:cubicBezTo>
                      <a:pt x="1878043" y="0"/>
                      <a:pt x="1849660" y="28258"/>
                      <a:pt x="1849503" y="63217"/>
                    </a:cubicBezTo>
                    <a:cubicBezTo>
                      <a:pt x="1849660" y="98176"/>
                      <a:pt x="1878043" y="126434"/>
                      <a:pt x="1913003" y="126434"/>
                    </a:cubicBezTo>
                    <a:cubicBezTo>
                      <a:pt x="1947963" y="126434"/>
                      <a:pt x="1976346" y="98176"/>
                      <a:pt x="1976503" y="63217"/>
                    </a:cubicBezTo>
                    <a:close/>
                  </a:path>
                </a:pathLst>
              </a:custGeom>
              <a:solidFill>
                <a:srgbClr val="B175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861251" y="8941800"/>
                <a:ext cx="1915518" cy="256273"/>
              </a:xfrm>
              <a:custGeom>
                <a:avLst/>
                <a:gdLst/>
                <a:ahLst/>
                <a:cxnLst/>
                <a:rect l="l" t="t" r="r" b="b"/>
                <a:pathLst>
                  <a:path w="1915518" h="256273">
                    <a:moveTo>
                      <a:pt x="127000" y="193056"/>
                    </a:moveTo>
                    <a:cubicBezTo>
                      <a:pt x="126844" y="158097"/>
                      <a:pt x="98460" y="129840"/>
                      <a:pt x="63500" y="129840"/>
                    </a:cubicBezTo>
                    <a:cubicBezTo>
                      <a:pt x="28541" y="129840"/>
                      <a:pt x="157" y="158097"/>
                      <a:pt x="0" y="193056"/>
                    </a:cubicBezTo>
                    <a:cubicBezTo>
                      <a:pt x="157" y="228015"/>
                      <a:pt x="28541" y="256273"/>
                      <a:pt x="63500" y="256273"/>
                    </a:cubicBezTo>
                    <a:cubicBezTo>
                      <a:pt x="98460" y="256273"/>
                      <a:pt x="126844" y="228015"/>
                      <a:pt x="127000" y="193056"/>
                    </a:cubicBezTo>
                    <a:close/>
                    <a:moveTo>
                      <a:pt x="60984" y="164592"/>
                    </a:moveTo>
                    <a:lnTo>
                      <a:pt x="66016" y="221520"/>
                    </a:lnTo>
                    <a:lnTo>
                      <a:pt x="1915518" y="56928"/>
                    </a:lnTo>
                    <a:lnTo>
                      <a:pt x="1910487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710754" y="8736122"/>
                <a:ext cx="1916140" cy="297359"/>
              </a:xfrm>
              <a:custGeom>
                <a:avLst/>
                <a:gdLst/>
                <a:ahLst/>
                <a:cxnLst/>
                <a:rect l="l" t="t" r="r" b="b"/>
                <a:pathLst>
                  <a:path w="1916140" h="297359">
                    <a:moveTo>
                      <a:pt x="127000" y="234142"/>
                    </a:moveTo>
                    <a:cubicBezTo>
                      <a:pt x="126843" y="199183"/>
                      <a:pt x="98459" y="170926"/>
                      <a:pt x="63500" y="170926"/>
                    </a:cubicBezTo>
                    <a:cubicBezTo>
                      <a:pt x="28540" y="170926"/>
                      <a:pt x="156" y="199183"/>
                      <a:pt x="0" y="234142"/>
                    </a:cubicBezTo>
                    <a:cubicBezTo>
                      <a:pt x="156" y="269101"/>
                      <a:pt x="28540" y="297358"/>
                      <a:pt x="63500" y="297358"/>
                    </a:cubicBezTo>
                    <a:cubicBezTo>
                      <a:pt x="98459" y="297358"/>
                      <a:pt x="126843" y="269101"/>
                      <a:pt x="127000" y="234142"/>
                    </a:cubicBezTo>
                    <a:close/>
                    <a:moveTo>
                      <a:pt x="60362" y="205740"/>
                    </a:moveTo>
                    <a:lnTo>
                      <a:pt x="66638" y="262544"/>
                    </a:lnTo>
                    <a:lnTo>
                      <a:pt x="1916140" y="56804"/>
                    </a:lnTo>
                    <a:lnTo>
                      <a:pt x="1909864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4560256" y="8587906"/>
                <a:ext cx="1915268" cy="239834"/>
              </a:xfrm>
              <a:custGeom>
                <a:avLst/>
                <a:gdLst/>
                <a:ahLst/>
                <a:cxnLst/>
                <a:rect l="l" t="t" r="r" b="b"/>
                <a:pathLst>
                  <a:path w="1915268" h="239834">
                    <a:moveTo>
                      <a:pt x="127000" y="176618"/>
                    </a:moveTo>
                    <a:cubicBezTo>
                      <a:pt x="126844" y="141659"/>
                      <a:pt x="98459" y="113402"/>
                      <a:pt x="63500" y="113402"/>
                    </a:cubicBezTo>
                    <a:cubicBezTo>
                      <a:pt x="28540" y="113402"/>
                      <a:pt x="156" y="141659"/>
                      <a:pt x="0" y="176618"/>
                    </a:cubicBezTo>
                    <a:cubicBezTo>
                      <a:pt x="156" y="211577"/>
                      <a:pt x="28540" y="239834"/>
                      <a:pt x="63500" y="239834"/>
                    </a:cubicBezTo>
                    <a:cubicBezTo>
                      <a:pt x="98459" y="239834"/>
                      <a:pt x="126844" y="211577"/>
                      <a:pt x="127000" y="176618"/>
                    </a:cubicBezTo>
                    <a:close/>
                    <a:moveTo>
                      <a:pt x="61234" y="148133"/>
                    </a:moveTo>
                    <a:lnTo>
                      <a:pt x="65766" y="205103"/>
                    </a:lnTo>
                    <a:lnTo>
                      <a:pt x="1915268" y="56970"/>
                    </a:lnTo>
                    <a:lnTo>
                      <a:pt x="1910736" y="0"/>
                    </a:lnTo>
                    <a:close/>
                  </a:path>
                </a:pathLst>
              </a:custGeom>
              <a:solidFill>
                <a:srgbClr val="008ED4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409758" y="8413272"/>
                <a:ext cx="1976503" cy="266336"/>
              </a:xfrm>
              <a:custGeom>
                <a:avLst/>
                <a:gdLst/>
                <a:ahLst/>
                <a:cxnLst/>
                <a:rect l="l" t="t" r="r" b="b"/>
                <a:pathLst>
                  <a:path w="1976503" h="266336">
                    <a:moveTo>
                      <a:pt x="127000" y="203119"/>
                    </a:moveTo>
                    <a:cubicBezTo>
                      <a:pt x="126844" y="168160"/>
                      <a:pt x="98460" y="139903"/>
                      <a:pt x="63500" y="139903"/>
                    </a:cubicBezTo>
                    <a:cubicBezTo>
                      <a:pt x="28541" y="139903"/>
                      <a:pt x="157" y="168160"/>
                      <a:pt x="0" y="203119"/>
                    </a:cubicBezTo>
                    <a:cubicBezTo>
                      <a:pt x="157" y="238078"/>
                      <a:pt x="28541" y="266335"/>
                      <a:pt x="63500" y="266335"/>
                    </a:cubicBezTo>
                    <a:cubicBezTo>
                      <a:pt x="98460" y="266335"/>
                      <a:pt x="126844" y="238078"/>
                      <a:pt x="127000" y="203119"/>
                    </a:cubicBezTo>
                    <a:close/>
                    <a:moveTo>
                      <a:pt x="61359" y="174625"/>
                    </a:moveTo>
                    <a:lnTo>
                      <a:pt x="65641" y="231614"/>
                    </a:lnTo>
                    <a:lnTo>
                      <a:pt x="1915143" y="91710"/>
                    </a:lnTo>
                    <a:lnTo>
                      <a:pt x="1910862" y="34722"/>
                    </a:lnTo>
                    <a:close/>
                    <a:moveTo>
                      <a:pt x="1976503" y="63216"/>
                    </a:moveTo>
                    <a:cubicBezTo>
                      <a:pt x="1976346" y="28257"/>
                      <a:pt x="1947963" y="0"/>
                      <a:pt x="1913003" y="0"/>
                    </a:cubicBezTo>
                    <a:cubicBezTo>
                      <a:pt x="1878043" y="0"/>
                      <a:pt x="1849660" y="28257"/>
                      <a:pt x="1849503" y="63216"/>
                    </a:cubicBezTo>
                    <a:cubicBezTo>
                      <a:pt x="1849660" y="98175"/>
                      <a:pt x="1878043" y="126432"/>
                      <a:pt x="1913003" y="126432"/>
                    </a:cubicBezTo>
                    <a:cubicBezTo>
                      <a:pt x="1947963" y="126432"/>
                      <a:pt x="1976346" y="98175"/>
                      <a:pt x="1976503" y="63216"/>
                    </a:cubicBezTo>
                    <a:close/>
                  </a:path>
                </a:pathLst>
              </a:custGeom>
              <a:solidFill>
                <a:srgbClr val="008ED4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 rot="5400000">
            <a:off x="3483850" y="3938454"/>
            <a:ext cx="10020215" cy="1489349"/>
            <a:chOff x="0" y="0"/>
            <a:chExt cx="3845005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3845005" cy="69850"/>
            </a:xfrm>
            <a:custGeom>
              <a:avLst/>
              <a:gdLst/>
              <a:ahLst/>
              <a:cxnLst/>
              <a:rect l="l" t="t" r="r" b="b"/>
              <a:pathLst>
                <a:path w="3845005" h="69850">
                  <a:moveTo>
                    <a:pt x="355417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845005" y="69850"/>
                  </a:lnTo>
                  <a:lnTo>
                    <a:pt x="384500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390613" y="8911951"/>
            <a:ext cx="10795420" cy="1489349"/>
            <a:chOff x="0" y="0"/>
            <a:chExt cx="4142471" cy="571500"/>
          </a:xfrm>
        </p:grpSpPr>
        <p:sp>
          <p:nvSpPr>
            <p:cNvPr id="34" name="Freeform 34"/>
            <p:cNvSpPr/>
            <p:nvPr/>
          </p:nvSpPr>
          <p:spPr>
            <a:xfrm>
              <a:off x="0" y="255270"/>
              <a:ext cx="4142471" cy="69850"/>
            </a:xfrm>
            <a:custGeom>
              <a:avLst/>
              <a:gdLst/>
              <a:ahLst/>
              <a:cxnLst/>
              <a:rect l="l" t="t" r="r" b="b"/>
              <a:pathLst>
                <a:path w="4142471" h="69850">
                  <a:moveTo>
                    <a:pt x="385164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142471" y="69850"/>
                  </a:lnTo>
                  <a:lnTo>
                    <a:pt x="4142471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187435" y="7445938"/>
            <a:ext cx="6450734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FFFFF"/>
                </a:solidFill>
                <a:latin typeface="Anonymous Pro"/>
              </a:rPr>
              <a:t>OS CUSTOS DE UMA EMPRESA</a:t>
            </a:r>
          </a:p>
        </p:txBody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6500631" y="1486159"/>
            <a:ext cx="230324" cy="230324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4697553" y="1000125"/>
            <a:ext cx="3589973" cy="31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>
                <a:solidFill>
                  <a:srgbClr val="FFFFFF"/>
                </a:solidFill>
                <a:latin typeface="Anonymous Pro"/>
              </a:rPr>
              <a:t>+100 BILHÕES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6385469" y="7026553"/>
            <a:ext cx="230324" cy="230324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4820806" y="6266791"/>
            <a:ext cx="3589973" cy="62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</a:pPr>
            <a:r>
              <a:rPr lang="en-US" sz="1892" b="0" i="0" spc="151">
                <a:solidFill>
                  <a:srgbClr val="FFFFFF"/>
                </a:solidFill>
                <a:latin typeface="Anonymous Pro"/>
              </a:rPr>
              <a:t>APROXIMADAMENTE 22 BILHÕES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3645" y="3598602"/>
            <a:ext cx="15744854" cy="4606598"/>
            <a:chOff x="0" y="0"/>
            <a:chExt cx="20993140" cy="6142130"/>
          </a:xfrm>
        </p:grpSpPr>
        <p:grpSp>
          <p:nvGrpSpPr>
            <p:cNvPr id="3" name="Group 3"/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 rot="10800000"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3BBEA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18" name="AutoShape 18"/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5CE1E6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22837" y="4873201"/>
            <a:ext cx="2114550" cy="21145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59659" y="4995061"/>
            <a:ext cx="1583758" cy="158375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25344" y="4844626"/>
            <a:ext cx="2114550" cy="21145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48797" y="4873201"/>
            <a:ext cx="2114550" cy="2114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281964" y="4873201"/>
            <a:ext cx="2114550" cy="21145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03332" y="4873201"/>
            <a:ext cx="2114550" cy="211455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38180" y="5089941"/>
            <a:ext cx="1488878" cy="148887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434477" y="5062783"/>
            <a:ext cx="1543192" cy="154319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593581" y="5143500"/>
            <a:ext cx="1589485" cy="158948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84729" y="5162364"/>
            <a:ext cx="1551758" cy="1551758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CANVAS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37770" y="2524267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STORYBOARD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65486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USER STORIES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159781" y="8692938"/>
            <a:ext cx="3845675" cy="56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b="0" i="0" spc="272">
                <a:solidFill>
                  <a:srgbClr val="FBF1EF"/>
                </a:solidFill>
                <a:latin typeface="Anonymous Pro"/>
              </a:rPr>
              <a:t>PERSONAS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15458" y="1736105"/>
            <a:ext cx="8457083" cy="72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i="1" spc="215">
                <a:solidFill>
                  <a:srgbClr val="FFFFFF"/>
                </a:solidFill>
                <a:latin typeface="Lato"/>
              </a:rPr>
              <a:t>DESIGN SPRINT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977531" y="2453168"/>
            <a:ext cx="8457083" cy="60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3679" dirty="0" err="1">
                <a:solidFill>
                  <a:srgbClr val="FFFFFF"/>
                </a:solidFill>
                <a:latin typeface="Lato"/>
              </a:rPr>
              <a:t>Requisitos</a:t>
            </a:r>
            <a:r>
              <a:rPr lang="en-US" sz="3679" dirty="0">
                <a:solidFill>
                  <a:srgbClr val="FFFFFF"/>
                </a:solidFill>
                <a:latin typeface="Lato"/>
              </a:rPr>
              <a:t> de </a:t>
            </a:r>
            <a:r>
              <a:rPr lang="en-US" sz="3679" dirty="0" err="1">
                <a:solidFill>
                  <a:srgbClr val="FFFFFF"/>
                </a:solidFill>
                <a:latin typeface="Lato"/>
              </a:rPr>
              <a:t>negócio</a:t>
            </a:r>
            <a:r>
              <a:rPr lang="en-US" sz="3679" dirty="0">
                <a:solidFill>
                  <a:srgbClr val="FFFFFF"/>
                </a:solidFill>
                <a:latin typeface="Lato"/>
              </a:rPr>
              <a:t> e </a:t>
            </a:r>
            <a:r>
              <a:rPr lang="en-US" sz="3679" dirty="0" err="1" smtClean="0">
                <a:solidFill>
                  <a:srgbClr val="FFFFFF"/>
                </a:solidFill>
                <a:latin typeface="Lato"/>
              </a:rPr>
              <a:t>usuário</a:t>
            </a:r>
            <a:endParaRPr lang="en-US" sz="3679" dirty="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9088" y="169966"/>
            <a:ext cx="1559223" cy="1528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23" t="10181" r="1440" b="979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28071" y="511452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2050054" y="2641636"/>
            <a:ext cx="6087034" cy="4582567"/>
            <a:chOff x="0" y="0"/>
            <a:chExt cx="8116046" cy="61100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853958" cy="6110090"/>
              <a:chOff x="0" y="0"/>
              <a:chExt cx="1369898" cy="10657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69898" cy="1065730"/>
              </a:xfrm>
              <a:custGeom>
                <a:avLst/>
                <a:gdLst/>
                <a:ahLst/>
                <a:cxnLst/>
                <a:rect l="l" t="t" r="r" b="b"/>
                <a:pathLst>
                  <a:path w="1369898" h="1065730">
                    <a:moveTo>
                      <a:pt x="0" y="0"/>
                    </a:moveTo>
                    <a:lnTo>
                      <a:pt x="0" y="1065730"/>
                    </a:lnTo>
                    <a:lnTo>
                      <a:pt x="1369898" y="1065730"/>
                    </a:lnTo>
                    <a:lnTo>
                      <a:pt x="1369898" y="0"/>
                    </a:lnTo>
                    <a:lnTo>
                      <a:pt x="0" y="0"/>
                    </a:lnTo>
                    <a:close/>
                    <a:moveTo>
                      <a:pt x="1308938" y="1004770"/>
                    </a:moveTo>
                    <a:lnTo>
                      <a:pt x="59690" y="1004770"/>
                    </a:lnTo>
                    <a:lnTo>
                      <a:pt x="59690" y="59690"/>
                    </a:lnTo>
                    <a:lnTo>
                      <a:pt x="1308938" y="59690"/>
                    </a:lnTo>
                    <a:lnTo>
                      <a:pt x="1308938" y="100477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096742" y="941563"/>
              <a:ext cx="564770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PROPOSTA DE VALOR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9862" y="2709530"/>
              <a:ext cx="7606184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SEGUIMENTO DE MERCADO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30884" y="4359446"/>
              <a:ext cx="5158061" cy="65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3028" b="0" i="0" spc="242">
                  <a:solidFill>
                    <a:srgbClr val="FBF1EF"/>
                  </a:solidFill>
                  <a:latin typeface="Anonymous Pro"/>
                </a:rPr>
                <a:t>FONTE DE RECEITA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928071" y="6950502"/>
            <a:ext cx="3868545" cy="5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7"/>
              </a:lnSpc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-4029634" y="1092777"/>
            <a:ext cx="16230600" cy="8165523"/>
            <a:chOff x="0" y="0"/>
            <a:chExt cx="21640800" cy="1088736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716009" y="440699"/>
              <a:ext cx="15277403" cy="997450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375019" y="0"/>
              <a:ext cx="20198710" cy="44069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10415202"/>
              <a:ext cx="21640800" cy="472163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3985442" y="8377179"/>
            <a:ext cx="2216258" cy="2863175"/>
            <a:chOff x="0" y="0"/>
            <a:chExt cx="4842510" cy="6256020"/>
          </a:xfrm>
        </p:grpSpPr>
        <p:sp>
          <p:nvSpPr>
            <p:cNvPr id="15" name="Freeform 1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433</Words>
  <Application>Microsoft Office PowerPoint</Application>
  <PresentationFormat>Custom</PresentationFormat>
  <Paragraphs>177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Now Bold</vt:lpstr>
      <vt:lpstr>Arimo</vt:lpstr>
      <vt:lpstr>Calibri</vt:lpstr>
      <vt:lpstr>Arial</vt:lpstr>
      <vt:lpstr>Lato</vt:lpstr>
      <vt:lpstr>Now</vt:lpstr>
      <vt:lpstr>Anonymous Pro</vt:lpstr>
      <vt:lpstr>Lato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.Sys</dc:title>
  <dc:creator>Clayton</dc:creator>
  <cp:lastModifiedBy>Teodoro, Joao Alfredo</cp:lastModifiedBy>
  <cp:revision>7</cp:revision>
  <dcterms:created xsi:type="dcterms:W3CDTF">2006-08-16T00:00:00Z</dcterms:created>
  <dcterms:modified xsi:type="dcterms:W3CDTF">2019-12-04T18:04:14Z</dcterms:modified>
  <dc:identifier>DADlLNF4jWA</dc:identifier>
</cp:coreProperties>
</file>